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media/media1.mp4" ContentType="video/unknown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8078"/>
          <c:y val="0.163732"/>
          <c:w val="0.638441"/>
          <c:h val="0.823768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</c:v>
                </c:pt>
              </c:strCache>
            </c:strRef>
          </c:tx>
          <c:spPr>
            <a:gradFill flip="none" rotWithShape="1">
              <a:gsLst>
                <a:gs pos="0">
                  <a:srgbClr val="00C1FB"/>
                </a:gs>
                <a:gs pos="100000">
                  <a:srgbClr val="0073CF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explosion val="0"/>
          <c:dPt>
            <c:idx val="0"/>
            <c:explosion val="0"/>
            <c:spPr>
              <a:gradFill flip="none" rotWithShape="1">
                <a:gsLst>
                  <a:gs pos="0">
                    <a:srgbClr val="00C1FB"/>
                  </a:gs>
                  <a:gs pos="100000">
                    <a:srgbClr val="0073C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Pt>
            <c:idx val="1"/>
            <c:explosion val="0"/>
            <c:spPr>
              <a:gradFill flip="none" rotWithShape="1">
                <a:gsLst>
                  <a:gs pos="0">
                    <a:srgbClr val="50D655"/>
                  </a:gs>
                  <a:gs pos="100000">
                    <a:srgbClr val="16931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Pt>
            <c:idx val="2"/>
            <c:explosion val="0"/>
            <c:spPr>
              <a:gradFill flip="none" rotWithShape="1">
                <a:gsLst>
                  <a:gs pos="0">
                    <a:srgbClr val="FC4912"/>
                  </a:gs>
                  <a:gs pos="100000">
                    <a:srgbClr val="C92605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7997" dir="2700000">
                          <a:srgbClr val="000000">
                            <a:alpha val="31034"/>
                          </a:srgbClr>
                        </a:outerShdw>
                      </a:effectLst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7997" dir="2700000">
                          <a:srgbClr val="000000">
                            <a:alpha val="31034"/>
                          </a:srgbClr>
                        </a:outerShdw>
                      </a:effectLst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7997" dir="2700000">
                          <a:srgbClr val="000000">
                            <a:alpha val="31034"/>
                          </a:srgbClr>
                        </a:outerShdw>
                      </a:effectLst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28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7997" dir="2700000">
                        <a:srgbClr val="000000">
                          <a:alpha val="31034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Not sure</c:v>
                </c:pt>
                <c:pt idx="1">
                  <c:v>Useful</c:v>
                </c:pt>
                <c:pt idx="2">
                  <c:v>Not so useful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6.000000</c:v>
                </c:pt>
                <c:pt idx="1">
                  <c:v>63.000000</c:v>
                </c:pt>
                <c:pt idx="2">
                  <c:v>31.000000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"/>
          <c:y val="0"/>
          <c:w val="1"/>
          <c:h val="0.0778169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500" u="none">
              <a:solidFill>
                <a:srgbClr val="FFFFFF"/>
              </a:solidFill>
              <a:latin typeface="Helvetica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8078"/>
          <c:y val="0.163732"/>
          <c:w val="0.638441"/>
          <c:h val="0.823768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</c:v>
                </c:pt>
              </c:strCache>
            </c:strRef>
          </c:tx>
          <c:spPr>
            <a:gradFill flip="none" rotWithShape="1">
              <a:gsLst>
                <a:gs pos="0">
                  <a:srgbClr val="00C1FB"/>
                </a:gs>
                <a:gs pos="100000">
                  <a:srgbClr val="0073CF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explosion val="0"/>
          <c:dPt>
            <c:idx val="0"/>
            <c:explosion val="0"/>
            <c:spPr>
              <a:gradFill flip="none" rotWithShape="1">
                <a:gsLst>
                  <a:gs pos="0">
                    <a:srgbClr val="00C1FB"/>
                  </a:gs>
                  <a:gs pos="100000">
                    <a:srgbClr val="0073C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Pt>
            <c:idx val="1"/>
            <c:explosion val="0"/>
            <c:spPr>
              <a:gradFill flip="none" rotWithShape="1">
                <a:gsLst>
                  <a:gs pos="0">
                    <a:srgbClr val="50D655"/>
                  </a:gs>
                  <a:gs pos="100000">
                    <a:srgbClr val="16931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Pt>
            <c:idx val="2"/>
            <c:explosion val="0"/>
            <c:spPr>
              <a:gradFill flip="none" rotWithShape="1">
                <a:gsLst>
                  <a:gs pos="0">
                    <a:srgbClr val="FC4912"/>
                  </a:gs>
                  <a:gs pos="100000">
                    <a:srgbClr val="C92605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50800" dist="25400" dir="5400000">
                  <a:srgbClr val="000000">
                    <a:alpha val="50000"/>
                  </a:srgbClr>
                </a:outerShdw>
              </a:effectLst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7997" dir="2700000">
                          <a:srgbClr val="000000">
                            <a:alpha val="31034"/>
                          </a:srgbClr>
                        </a:outerShdw>
                      </a:effectLst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7997" dir="2700000">
                          <a:srgbClr val="000000">
                            <a:alpha val="31034"/>
                          </a:srgbClr>
                        </a:outerShdw>
                      </a:effectLst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28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7997" dir="2700000">
                          <a:srgbClr val="000000">
                            <a:alpha val="31034"/>
                          </a:srgbClr>
                        </a:outerShdw>
                      </a:effectLst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28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7997" dir="2700000">
                        <a:srgbClr val="000000">
                          <a:alpha val="31034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Not sure</c:v>
                </c:pt>
                <c:pt idx="1">
                  <c:v>Useful</c:v>
                </c:pt>
                <c:pt idx="2">
                  <c:v>Not so useful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9.000000</c:v>
                </c:pt>
                <c:pt idx="1">
                  <c:v>20.000000</c:v>
                </c:pt>
                <c:pt idx="2">
                  <c:v>71.000000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"/>
          <c:y val="0"/>
          <c:w val="1"/>
          <c:h val="0.0778169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500" u="none">
              <a:solidFill>
                <a:srgbClr val="FFFFFF"/>
              </a:solidFill>
              <a:latin typeface="Helvetica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hart" Target="../charts/chart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3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body" idx="1"/>
          </p:nvPr>
        </p:nvSpPr>
        <p:spPr>
          <a:xfrm>
            <a:off x="952500" y="3276600"/>
            <a:ext cx="11099800" cy="628650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6200">
                <a:solidFill>
                  <a:srgbClr val="FBD9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7800"/>
              <a:t>Hello</a:t>
            </a:r>
            <a:r>
              <a:t>,</a:t>
            </a:r>
          </a:p>
          <a:p>
            <a:pPr marL="0" indent="0" algn="ctr">
              <a:buSzTx/>
              <a:buNone/>
              <a:defRPr sz="6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Re</a:t>
            </a:r>
            <a:r>
              <a:rPr>
                <a:solidFill>
                  <a:srgbClr val="C632FD"/>
                </a:solidFill>
              </a:rPr>
              <a:t>le</a:t>
            </a:r>
            <a:r>
              <a:rPr>
                <a:solidFill>
                  <a:schemeClr val="accent6">
                    <a:hueOff val="105381"/>
                    <a:satOff val="14341"/>
                    <a:lumOff val="10801"/>
                  </a:schemeClr>
                </a:solidFill>
              </a:rPr>
              <a:t>as</a:t>
            </a:r>
            <a:r>
              <a:rPr>
                <a:solidFill>
                  <a:schemeClr val="accent5">
                    <a:hueOff val="100859"/>
                    <a:satOff val="-13629"/>
                    <a:lumOff val="23879"/>
                  </a:schemeClr>
                </a:solidFill>
              </a:rPr>
              <a:t>e </a:t>
            </a:r>
            <a:r>
              <a:rPr>
                <a:solidFill>
                  <a:schemeClr val="accent3">
                    <a:satOff val="-13807"/>
                    <a:lumOff val="19329"/>
                  </a:schemeClr>
                </a:solidFill>
              </a:rPr>
              <a:t>1</a:t>
            </a:r>
          </a:p>
        </p:txBody>
      </p:sp>
      <p:pic>
        <p:nvPicPr>
          <p:cNvPr id="120" name="gibb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8423" y="1041400"/>
            <a:ext cx="3507954" cy="3507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xfrm>
            <a:off x="1384300" y="2501900"/>
            <a:ext cx="10464800" cy="6223000"/>
          </a:xfrm>
          <a:prstGeom prst="rect">
            <a:avLst/>
          </a:prstGeom>
        </p:spPr>
        <p:txBody>
          <a:bodyPr anchor="ctr"/>
          <a:lstStyle>
            <a:lvl1pPr algn="l"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The process of searching for answers on FAQ pages can be automated by using a smart bot, powered by AI, which could be fed a set of questions, and programmed to provide the most relevant answer required by the user.</a:t>
            </a:r>
          </a:p>
        </p:txBody>
      </p:sp>
      <p:sp>
        <p:nvSpPr>
          <p:cNvPr id="143" name="Shape 143"/>
          <p:cNvSpPr/>
          <p:nvPr>
            <p:ph type="body" sz="quarter" idx="1"/>
          </p:nvPr>
        </p:nvSpPr>
        <p:spPr>
          <a:xfrm>
            <a:off x="1384300" y="889000"/>
            <a:ext cx="10464800" cy="1219200"/>
          </a:xfrm>
          <a:prstGeom prst="rect">
            <a:avLst/>
          </a:prstGeom>
        </p:spPr>
        <p:txBody>
          <a:bodyPr/>
          <a:lstStyle>
            <a:lvl1pPr defTabSz="554990">
              <a:defRPr sz="7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OUR ANSWER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rab.tiff"/>
          <p:cNvPicPr>
            <a:picLocks noChangeAspect="1"/>
          </p:cNvPicPr>
          <p:nvPr/>
        </p:nvPicPr>
        <p:blipFill>
          <a:blip r:embed="rId2">
            <a:extLst/>
          </a:blip>
          <a:srcRect l="1698" t="1698" r="1698" b="1698"/>
          <a:stretch>
            <a:fillRect/>
          </a:stretch>
        </p:blipFill>
        <p:spPr>
          <a:xfrm>
            <a:off x="2214165" y="1760239"/>
            <a:ext cx="8576506" cy="65265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xfrm>
            <a:off x="1270000" y="5969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Retaking the survey</a:t>
            </a:r>
          </a:p>
        </p:txBody>
      </p:sp>
      <p:sp>
        <p:nvSpPr>
          <p:cNvPr id="148" name="Shape 148"/>
          <p:cNvSpPr/>
          <p:nvPr/>
        </p:nvSpPr>
        <p:spPr>
          <a:xfrm>
            <a:off x="250596" y="4159656"/>
            <a:ext cx="12503608" cy="1802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The survey was repeated. This time with people knowing our intended solution. The same set of people were once again asked if the text FAQ sections are useful.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" name="Chart 150"/>
          <p:cNvGraphicFramePr/>
          <p:nvPr/>
        </p:nvGraphicFramePr>
        <p:xfrm>
          <a:off x="1778000" y="1981200"/>
          <a:ext cx="9448800" cy="72136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51" name="Shape 151"/>
          <p:cNvSpPr/>
          <p:nvPr/>
        </p:nvSpPr>
        <p:spPr>
          <a:xfrm>
            <a:off x="454025" y="499617"/>
            <a:ext cx="12096751" cy="99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Usefulness of current FAQ sections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AI meets FAQ</a:t>
            </a:r>
          </a:p>
        </p:txBody>
      </p:sp>
      <p:pic>
        <p:nvPicPr>
          <p:cNvPr id="154" name="lolz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7668" y="2746619"/>
            <a:ext cx="10409465" cy="582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 idx="4294967295"/>
          </p:nvPr>
        </p:nvSpPr>
        <p:spPr>
          <a:xfrm>
            <a:off x="952500" y="3816350"/>
            <a:ext cx="11099800" cy="2120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Technologies Used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tech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005" y="1360381"/>
            <a:ext cx="12410790" cy="75330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 idx="4294967295"/>
          </p:nvPr>
        </p:nvSpPr>
        <p:spPr>
          <a:xfrm>
            <a:off x="952500" y="3816350"/>
            <a:ext cx="11099800" cy="2120900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chemeClr val="accent2">
                    <a:hueOff val="-1342298"/>
                    <a:satOff val="-4651"/>
                    <a:lumOff val="19617"/>
                  </a:schemeClr>
                </a:solidFill>
              </a:rPr>
              <a:t>D</a:t>
            </a:r>
            <a:r>
              <a:rPr>
                <a:solidFill>
                  <a:schemeClr val="accent4">
                    <a:hueOff val="-241732"/>
                    <a:satOff val="29417"/>
                    <a:lumOff val="20730"/>
                  </a:schemeClr>
                </a:solidFill>
              </a:rPr>
              <a:t>e</a:t>
            </a:r>
            <a:r>
              <a:rPr>
                <a:solidFill>
                  <a:schemeClr val="accent6">
                    <a:hueOff val="105381"/>
                    <a:satOff val="14341"/>
                    <a:lumOff val="10801"/>
                  </a:schemeClr>
                </a:solidFill>
              </a:rPr>
              <a:t>m</a:t>
            </a:r>
            <a:r>
              <a:rPr>
                <a:solidFill>
                  <a:schemeClr val="accent3">
                    <a:satOff val="-13807"/>
                    <a:lumOff val="19329"/>
                  </a:schemeClr>
                </a:solidFill>
              </a:rPr>
              <a:t>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demo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511932" y="1361613"/>
            <a:ext cx="9980936" cy="7572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34002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787400" y="4229100"/>
            <a:ext cx="787400" cy="762000"/>
          </a:xfrm>
          <a:prstGeom prst="ellipse">
            <a:avLst/>
          </a:prstGeom>
          <a:solidFill>
            <a:schemeClr val="accent5">
              <a:hueOff val="100859"/>
              <a:satOff val="-13629"/>
              <a:lumOff val="23879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5" name="Shape 165"/>
          <p:cNvSpPr/>
          <p:nvPr/>
        </p:nvSpPr>
        <p:spPr>
          <a:xfrm>
            <a:off x="2933700" y="4229100"/>
            <a:ext cx="787400" cy="762000"/>
          </a:xfrm>
          <a:prstGeom prst="ellipse">
            <a:avLst/>
          </a:prstGeom>
          <a:solidFill>
            <a:schemeClr val="accent5">
              <a:hueOff val="100859"/>
              <a:satOff val="-13629"/>
              <a:lumOff val="23879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6" name="Shape 166"/>
          <p:cNvSpPr/>
          <p:nvPr/>
        </p:nvSpPr>
        <p:spPr>
          <a:xfrm>
            <a:off x="4965700" y="4229100"/>
            <a:ext cx="787400" cy="762000"/>
          </a:xfrm>
          <a:prstGeom prst="ellipse">
            <a:avLst/>
          </a:prstGeom>
          <a:solidFill>
            <a:schemeClr val="accent5">
              <a:hueOff val="100859"/>
              <a:satOff val="-13629"/>
              <a:lumOff val="23879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7" name="Shape 167"/>
          <p:cNvSpPr/>
          <p:nvPr/>
        </p:nvSpPr>
        <p:spPr>
          <a:xfrm>
            <a:off x="6997700" y="4229100"/>
            <a:ext cx="787400" cy="762000"/>
          </a:xfrm>
          <a:prstGeom prst="ellipse">
            <a:avLst/>
          </a:prstGeom>
          <a:solidFill>
            <a:schemeClr val="accent5">
              <a:hueOff val="100859"/>
              <a:satOff val="-13629"/>
              <a:lumOff val="23879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8" name="Shape 168"/>
          <p:cNvSpPr/>
          <p:nvPr/>
        </p:nvSpPr>
        <p:spPr>
          <a:xfrm>
            <a:off x="9029700" y="4229100"/>
            <a:ext cx="787400" cy="762000"/>
          </a:xfrm>
          <a:prstGeom prst="ellipse">
            <a:avLst/>
          </a:prstGeom>
          <a:solidFill>
            <a:schemeClr val="accent5">
              <a:hueOff val="100859"/>
              <a:satOff val="-13629"/>
              <a:lumOff val="23879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9" name="Shape 169"/>
          <p:cNvSpPr/>
          <p:nvPr/>
        </p:nvSpPr>
        <p:spPr>
          <a:xfrm>
            <a:off x="445770" y="5428233"/>
            <a:ext cx="1470661" cy="54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Kick Off</a:t>
            </a:r>
          </a:p>
        </p:txBody>
      </p:sp>
      <p:sp>
        <p:nvSpPr>
          <p:cNvPr id="170" name="Shape 170"/>
          <p:cNvSpPr/>
          <p:nvPr/>
        </p:nvSpPr>
        <p:spPr>
          <a:xfrm>
            <a:off x="2539872" y="5428233"/>
            <a:ext cx="1575055" cy="54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Concept</a:t>
            </a:r>
          </a:p>
        </p:txBody>
      </p:sp>
      <p:sp>
        <p:nvSpPr>
          <p:cNvPr id="171" name="Shape 171"/>
          <p:cNvSpPr/>
          <p:nvPr/>
        </p:nvSpPr>
        <p:spPr>
          <a:xfrm>
            <a:off x="4928298" y="5428233"/>
            <a:ext cx="862204" cy="54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Plan</a:t>
            </a:r>
          </a:p>
        </p:txBody>
      </p:sp>
      <p:sp>
        <p:nvSpPr>
          <p:cNvPr id="172" name="Shape 172"/>
          <p:cNvSpPr/>
          <p:nvPr/>
        </p:nvSpPr>
        <p:spPr>
          <a:xfrm>
            <a:off x="6349936" y="5428233"/>
            <a:ext cx="2082928" cy="191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Create an</a:t>
            </a:r>
          </a:p>
          <a:p>
            <a: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interactive </a:t>
            </a:r>
          </a:p>
          <a:p>
            <a: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front end</a:t>
            </a:r>
          </a:p>
        </p:txBody>
      </p:sp>
      <p:sp>
        <p:nvSpPr>
          <p:cNvPr id="173" name="Shape 173"/>
          <p:cNvSpPr/>
          <p:nvPr/>
        </p:nvSpPr>
        <p:spPr>
          <a:xfrm>
            <a:off x="8533383" y="5428233"/>
            <a:ext cx="1780033" cy="1462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Train the </a:t>
            </a:r>
          </a:p>
          <a:p>
            <a: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bot with</a:t>
            </a:r>
          </a:p>
          <a:p>
            <a: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FAQs</a:t>
            </a:r>
          </a:p>
        </p:txBody>
      </p:sp>
      <p:sp>
        <p:nvSpPr>
          <p:cNvPr id="174" name="Shape 174"/>
          <p:cNvSpPr/>
          <p:nvPr/>
        </p:nvSpPr>
        <p:spPr>
          <a:xfrm>
            <a:off x="11061700" y="4229100"/>
            <a:ext cx="787400" cy="762000"/>
          </a:xfrm>
          <a:prstGeom prst="ellipse">
            <a:avLst/>
          </a:prstGeom>
          <a:solidFill>
            <a:schemeClr val="accent5">
              <a:hueOff val="100859"/>
              <a:satOff val="-13629"/>
              <a:lumOff val="23879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75" name="Shape 175"/>
          <p:cNvSpPr/>
          <p:nvPr/>
        </p:nvSpPr>
        <p:spPr>
          <a:xfrm>
            <a:off x="10562145" y="5428233"/>
            <a:ext cx="1786510" cy="54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Release 1</a:t>
            </a:r>
          </a:p>
        </p:txBody>
      </p:sp>
      <p:sp>
        <p:nvSpPr>
          <p:cNvPr id="176" name="Shape 176"/>
          <p:cNvSpPr/>
          <p:nvPr/>
        </p:nvSpPr>
        <p:spPr>
          <a:xfrm>
            <a:off x="18161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77" name="Shape 177"/>
          <p:cNvSpPr/>
          <p:nvPr/>
        </p:nvSpPr>
        <p:spPr>
          <a:xfrm>
            <a:off x="21590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78" name="Shape 178"/>
          <p:cNvSpPr/>
          <p:nvPr/>
        </p:nvSpPr>
        <p:spPr>
          <a:xfrm>
            <a:off x="25146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79" name="Shape 179"/>
          <p:cNvSpPr/>
          <p:nvPr/>
        </p:nvSpPr>
        <p:spPr>
          <a:xfrm>
            <a:off x="39624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0" name="Shape 180"/>
          <p:cNvSpPr/>
          <p:nvPr/>
        </p:nvSpPr>
        <p:spPr>
          <a:xfrm>
            <a:off x="43307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1" name="Shape 181"/>
          <p:cNvSpPr/>
          <p:nvPr/>
        </p:nvSpPr>
        <p:spPr>
          <a:xfrm>
            <a:off x="46228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2" name="Shape 182"/>
          <p:cNvSpPr/>
          <p:nvPr/>
        </p:nvSpPr>
        <p:spPr>
          <a:xfrm>
            <a:off x="59817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3" name="Shape 183"/>
          <p:cNvSpPr/>
          <p:nvPr/>
        </p:nvSpPr>
        <p:spPr>
          <a:xfrm>
            <a:off x="63119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4" name="Shape 184"/>
          <p:cNvSpPr/>
          <p:nvPr/>
        </p:nvSpPr>
        <p:spPr>
          <a:xfrm>
            <a:off x="66294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5" name="Shape 185"/>
          <p:cNvSpPr/>
          <p:nvPr/>
        </p:nvSpPr>
        <p:spPr>
          <a:xfrm>
            <a:off x="80264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6" name="Shape 186"/>
          <p:cNvSpPr/>
          <p:nvPr/>
        </p:nvSpPr>
        <p:spPr>
          <a:xfrm>
            <a:off x="83566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7" name="Shape 187"/>
          <p:cNvSpPr/>
          <p:nvPr/>
        </p:nvSpPr>
        <p:spPr>
          <a:xfrm>
            <a:off x="86614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00711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9" name="Shape 189"/>
          <p:cNvSpPr/>
          <p:nvPr/>
        </p:nvSpPr>
        <p:spPr>
          <a:xfrm>
            <a:off x="103886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90" name="Shape 190"/>
          <p:cNvSpPr/>
          <p:nvPr/>
        </p:nvSpPr>
        <p:spPr>
          <a:xfrm>
            <a:off x="107569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91" name="Shape 191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Milestones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Code Name: Raphael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787400" y="4229100"/>
            <a:ext cx="787400" cy="762000"/>
          </a:xfrm>
          <a:prstGeom prst="ellipse">
            <a:avLst/>
          </a:prstGeom>
          <a:solidFill>
            <a:schemeClr val="accent5">
              <a:hueOff val="100859"/>
              <a:satOff val="-13629"/>
              <a:lumOff val="23879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4" name="Shape 194"/>
          <p:cNvSpPr/>
          <p:nvPr/>
        </p:nvSpPr>
        <p:spPr>
          <a:xfrm>
            <a:off x="2933700" y="4229100"/>
            <a:ext cx="787400" cy="762000"/>
          </a:xfrm>
          <a:prstGeom prst="ellipse">
            <a:avLst/>
          </a:prstGeom>
          <a:solidFill>
            <a:schemeClr val="accent5">
              <a:hueOff val="100859"/>
              <a:satOff val="-13629"/>
              <a:lumOff val="23879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5" name="Shape 195"/>
          <p:cNvSpPr/>
          <p:nvPr/>
        </p:nvSpPr>
        <p:spPr>
          <a:xfrm>
            <a:off x="4965700" y="4229100"/>
            <a:ext cx="787400" cy="762000"/>
          </a:xfrm>
          <a:prstGeom prst="ellipse">
            <a:avLst/>
          </a:prstGeom>
          <a:solidFill>
            <a:schemeClr val="accent5">
              <a:hueOff val="100859"/>
              <a:satOff val="-13629"/>
              <a:lumOff val="23879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6" name="Shape 196"/>
          <p:cNvSpPr/>
          <p:nvPr/>
        </p:nvSpPr>
        <p:spPr>
          <a:xfrm>
            <a:off x="6997700" y="4229100"/>
            <a:ext cx="787400" cy="762000"/>
          </a:xfrm>
          <a:prstGeom prst="ellipse">
            <a:avLst/>
          </a:prstGeom>
          <a:solidFill>
            <a:schemeClr val="accent5">
              <a:hueOff val="100859"/>
              <a:satOff val="-13629"/>
              <a:lumOff val="23879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7" name="Shape 197"/>
          <p:cNvSpPr/>
          <p:nvPr/>
        </p:nvSpPr>
        <p:spPr>
          <a:xfrm>
            <a:off x="9029700" y="4229100"/>
            <a:ext cx="787400" cy="762000"/>
          </a:xfrm>
          <a:prstGeom prst="ellipse">
            <a:avLst/>
          </a:prstGeom>
          <a:solidFill>
            <a:schemeClr val="accent5">
              <a:hueOff val="100859"/>
              <a:satOff val="-13629"/>
              <a:lumOff val="23879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8" name="Shape 198"/>
          <p:cNvSpPr/>
          <p:nvPr/>
        </p:nvSpPr>
        <p:spPr>
          <a:xfrm>
            <a:off x="301752" y="5656833"/>
            <a:ext cx="1758697" cy="100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Continue</a:t>
            </a:r>
          </a:p>
          <a:p>
            <a: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from R1</a:t>
            </a:r>
          </a:p>
        </p:txBody>
      </p:sp>
      <p:sp>
        <p:nvSpPr>
          <p:cNvPr id="199" name="Shape 199"/>
          <p:cNvSpPr/>
          <p:nvPr/>
        </p:nvSpPr>
        <p:spPr>
          <a:xfrm>
            <a:off x="2858198" y="5707633"/>
            <a:ext cx="862204" cy="54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Plan</a:t>
            </a:r>
          </a:p>
        </p:txBody>
      </p:sp>
      <p:sp>
        <p:nvSpPr>
          <p:cNvPr id="200" name="Shape 200"/>
          <p:cNvSpPr/>
          <p:nvPr/>
        </p:nvSpPr>
        <p:spPr>
          <a:xfrm>
            <a:off x="4102925" y="5707633"/>
            <a:ext cx="2182750" cy="191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Provide </a:t>
            </a:r>
          </a:p>
          <a:p>
            <a: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‘the button’</a:t>
            </a:r>
          </a:p>
          <a:p>
            <a: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for human</a:t>
            </a:r>
          </a:p>
          <a:p>
            <a: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interaction</a:t>
            </a:r>
          </a:p>
        </p:txBody>
      </p:sp>
      <p:sp>
        <p:nvSpPr>
          <p:cNvPr id="201" name="Shape 201"/>
          <p:cNvSpPr/>
          <p:nvPr/>
        </p:nvSpPr>
        <p:spPr>
          <a:xfrm>
            <a:off x="8410701" y="5758433"/>
            <a:ext cx="1949197" cy="1005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Deploy on</a:t>
            </a:r>
          </a:p>
          <a:p>
            <a: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field</a:t>
            </a:r>
          </a:p>
        </p:txBody>
      </p:sp>
      <p:sp>
        <p:nvSpPr>
          <p:cNvPr id="202" name="Shape 202"/>
          <p:cNvSpPr/>
          <p:nvPr/>
        </p:nvSpPr>
        <p:spPr>
          <a:xfrm>
            <a:off x="6426771" y="5758433"/>
            <a:ext cx="1751458" cy="1919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Other</a:t>
            </a:r>
          </a:p>
          <a:p>
            <a: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release 2</a:t>
            </a:r>
          </a:p>
          <a:p>
            <a: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features</a:t>
            </a:r>
          </a:p>
        </p:txBody>
      </p:sp>
      <p:sp>
        <p:nvSpPr>
          <p:cNvPr id="203" name="Shape 203"/>
          <p:cNvSpPr/>
          <p:nvPr/>
        </p:nvSpPr>
        <p:spPr>
          <a:xfrm>
            <a:off x="11061700" y="4229100"/>
            <a:ext cx="787400" cy="762000"/>
          </a:xfrm>
          <a:prstGeom prst="ellipse">
            <a:avLst/>
          </a:prstGeom>
          <a:solidFill>
            <a:schemeClr val="accent5">
              <a:hueOff val="100859"/>
              <a:satOff val="-13629"/>
              <a:lumOff val="23879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04" name="Shape 204"/>
          <p:cNvSpPr/>
          <p:nvPr/>
        </p:nvSpPr>
        <p:spPr>
          <a:xfrm>
            <a:off x="10752645" y="5758433"/>
            <a:ext cx="1786510" cy="54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Release 2</a:t>
            </a:r>
          </a:p>
        </p:txBody>
      </p:sp>
      <p:sp>
        <p:nvSpPr>
          <p:cNvPr id="205" name="Shape 205"/>
          <p:cNvSpPr/>
          <p:nvPr/>
        </p:nvSpPr>
        <p:spPr>
          <a:xfrm>
            <a:off x="18161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06" name="Shape 206"/>
          <p:cNvSpPr/>
          <p:nvPr/>
        </p:nvSpPr>
        <p:spPr>
          <a:xfrm>
            <a:off x="21590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07" name="Shape 207"/>
          <p:cNvSpPr/>
          <p:nvPr/>
        </p:nvSpPr>
        <p:spPr>
          <a:xfrm>
            <a:off x="25146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08" name="Shape 208"/>
          <p:cNvSpPr/>
          <p:nvPr/>
        </p:nvSpPr>
        <p:spPr>
          <a:xfrm>
            <a:off x="39624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09" name="Shape 209"/>
          <p:cNvSpPr/>
          <p:nvPr/>
        </p:nvSpPr>
        <p:spPr>
          <a:xfrm>
            <a:off x="43307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0" name="Shape 210"/>
          <p:cNvSpPr/>
          <p:nvPr/>
        </p:nvSpPr>
        <p:spPr>
          <a:xfrm>
            <a:off x="46228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1" name="Shape 211"/>
          <p:cNvSpPr/>
          <p:nvPr/>
        </p:nvSpPr>
        <p:spPr>
          <a:xfrm>
            <a:off x="59817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2" name="Shape 212"/>
          <p:cNvSpPr/>
          <p:nvPr/>
        </p:nvSpPr>
        <p:spPr>
          <a:xfrm>
            <a:off x="63119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3" name="Shape 213"/>
          <p:cNvSpPr/>
          <p:nvPr/>
        </p:nvSpPr>
        <p:spPr>
          <a:xfrm>
            <a:off x="66294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4" name="Shape 214"/>
          <p:cNvSpPr/>
          <p:nvPr/>
        </p:nvSpPr>
        <p:spPr>
          <a:xfrm>
            <a:off x="80264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5" name="Shape 215"/>
          <p:cNvSpPr/>
          <p:nvPr/>
        </p:nvSpPr>
        <p:spPr>
          <a:xfrm>
            <a:off x="83566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6" name="Shape 216"/>
          <p:cNvSpPr/>
          <p:nvPr/>
        </p:nvSpPr>
        <p:spPr>
          <a:xfrm>
            <a:off x="86614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7" name="Shape 217"/>
          <p:cNvSpPr/>
          <p:nvPr/>
        </p:nvSpPr>
        <p:spPr>
          <a:xfrm>
            <a:off x="100711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8" name="Shape 218"/>
          <p:cNvSpPr/>
          <p:nvPr/>
        </p:nvSpPr>
        <p:spPr>
          <a:xfrm>
            <a:off x="103886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9" name="Shape 219"/>
          <p:cNvSpPr/>
          <p:nvPr/>
        </p:nvSpPr>
        <p:spPr>
          <a:xfrm>
            <a:off x="10756900" y="4483100"/>
            <a:ext cx="190500" cy="25400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20" name="Shape 220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Release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 idx="4294967295"/>
          </p:nvPr>
        </p:nvSpPr>
        <p:spPr>
          <a:xfrm>
            <a:off x="952500" y="3816350"/>
            <a:ext cx="11099800" cy="2120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Future Scope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 idx="4294967295"/>
          </p:nvPr>
        </p:nvSpPr>
        <p:spPr>
          <a:xfrm>
            <a:off x="952500" y="2387600"/>
            <a:ext cx="11099800" cy="2120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Human fallback</a:t>
            </a:r>
          </a:p>
        </p:txBody>
      </p:sp>
      <p:sp>
        <p:nvSpPr>
          <p:cNvPr id="225" name="Shape 225"/>
          <p:cNvSpPr/>
          <p:nvPr/>
        </p:nvSpPr>
        <p:spPr>
          <a:xfrm>
            <a:off x="7599895" y="4547006"/>
            <a:ext cx="3520010" cy="65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A.I. ain’t perfect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fail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100" y="1529231"/>
            <a:ext cx="3766015" cy="6695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fail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0687" y="1529231"/>
            <a:ext cx="4463426" cy="6695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fail3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29700" y="1498600"/>
            <a:ext cx="3810000" cy="675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nad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1508" y="718641"/>
            <a:ext cx="8121784" cy="8316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4527397" y="6852056"/>
            <a:ext cx="3950006" cy="65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Get me a human!!</a:t>
            </a:r>
          </a:p>
        </p:txBody>
      </p:sp>
      <p:sp>
        <p:nvSpPr>
          <p:cNvPr id="234" name="Shape 234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Our Solution</a:t>
            </a:r>
          </a:p>
        </p:txBody>
      </p:sp>
      <p:pic>
        <p:nvPicPr>
          <p:cNvPr id="235" name="but.jpg"/>
          <p:cNvPicPr>
            <a:picLocks noChangeAspect="1"/>
          </p:cNvPicPr>
          <p:nvPr/>
        </p:nvPicPr>
        <p:blipFill>
          <a:blip r:embed="rId2">
            <a:extLst/>
          </a:blip>
          <a:srcRect l="23066" t="13302" r="20692" b="13579"/>
          <a:stretch>
            <a:fillRect/>
          </a:stretch>
        </p:blipFill>
        <p:spPr>
          <a:xfrm>
            <a:off x="4652369" y="2888119"/>
            <a:ext cx="3696176" cy="3599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590" fill="norm" stroke="1" extrusionOk="0">
                <a:moveTo>
                  <a:pt x="10368" y="1"/>
                </a:moveTo>
                <a:cubicBezTo>
                  <a:pt x="9918" y="-5"/>
                  <a:pt x="9473" y="7"/>
                  <a:pt x="9079" y="35"/>
                </a:cubicBezTo>
                <a:cubicBezTo>
                  <a:pt x="8839" y="51"/>
                  <a:pt x="8671" y="86"/>
                  <a:pt x="8477" y="116"/>
                </a:cubicBezTo>
                <a:cubicBezTo>
                  <a:pt x="8351" y="135"/>
                  <a:pt x="8192" y="147"/>
                  <a:pt x="8089" y="173"/>
                </a:cubicBezTo>
                <a:cubicBezTo>
                  <a:pt x="8033" y="186"/>
                  <a:pt x="7970" y="210"/>
                  <a:pt x="7913" y="225"/>
                </a:cubicBezTo>
                <a:cubicBezTo>
                  <a:pt x="7574" y="316"/>
                  <a:pt x="7233" y="428"/>
                  <a:pt x="6897" y="556"/>
                </a:cubicBezTo>
                <a:cubicBezTo>
                  <a:pt x="6771" y="604"/>
                  <a:pt x="6644" y="651"/>
                  <a:pt x="6519" y="704"/>
                </a:cubicBezTo>
                <a:cubicBezTo>
                  <a:pt x="5800" y="1006"/>
                  <a:pt x="5137" y="1381"/>
                  <a:pt x="4554" y="1789"/>
                </a:cubicBezTo>
                <a:cubicBezTo>
                  <a:pt x="4132" y="2116"/>
                  <a:pt x="3538" y="2664"/>
                  <a:pt x="3143" y="3077"/>
                </a:cubicBezTo>
                <a:cubicBezTo>
                  <a:pt x="3033" y="3214"/>
                  <a:pt x="2869" y="3410"/>
                  <a:pt x="2875" y="3420"/>
                </a:cubicBezTo>
                <a:cubicBezTo>
                  <a:pt x="2885" y="3436"/>
                  <a:pt x="2621" y="3818"/>
                  <a:pt x="2302" y="4253"/>
                </a:cubicBezTo>
                <a:cubicBezTo>
                  <a:pt x="2296" y="4262"/>
                  <a:pt x="2290" y="4277"/>
                  <a:pt x="2284" y="4286"/>
                </a:cubicBezTo>
                <a:cubicBezTo>
                  <a:pt x="2282" y="4289"/>
                  <a:pt x="2281" y="4288"/>
                  <a:pt x="2279" y="4291"/>
                </a:cubicBezTo>
                <a:cubicBezTo>
                  <a:pt x="1720" y="5053"/>
                  <a:pt x="1111" y="6298"/>
                  <a:pt x="915" y="7088"/>
                </a:cubicBezTo>
                <a:cubicBezTo>
                  <a:pt x="850" y="7349"/>
                  <a:pt x="613" y="8042"/>
                  <a:pt x="393" y="8628"/>
                </a:cubicBezTo>
                <a:cubicBezTo>
                  <a:pt x="303" y="8867"/>
                  <a:pt x="234" y="9064"/>
                  <a:pt x="180" y="9252"/>
                </a:cubicBezTo>
                <a:cubicBezTo>
                  <a:pt x="180" y="9253"/>
                  <a:pt x="181" y="9256"/>
                  <a:pt x="180" y="9257"/>
                </a:cubicBezTo>
                <a:cubicBezTo>
                  <a:pt x="126" y="9446"/>
                  <a:pt x="87" y="9629"/>
                  <a:pt x="60" y="9833"/>
                </a:cubicBezTo>
                <a:cubicBezTo>
                  <a:pt x="8" y="10231"/>
                  <a:pt x="-3" y="10740"/>
                  <a:pt x="0" y="11568"/>
                </a:cubicBezTo>
                <a:cubicBezTo>
                  <a:pt x="1" y="11695"/>
                  <a:pt x="11" y="11808"/>
                  <a:pt x="14" y="11930"/>
                </a:cubicBezTo>
                <a:cubicBezTo>
                  <a:pt x="18" y="12272"/>
                  <a:pt x="37" y="12517"/>
                  <a:pt x="51" y="12761"/>
                </a:cubicBezTo>
                <a:cubicBezTo>
                  <a:pt x="89" y="13282"/>
                  <a:pt x="156" y="13756"/>
                  <a:pt x="250" y="14204"/>
                </a:cubicBezTo>
                <a:cubicBezTo>
                  <a:pt x="304" y="14397"/>
                  <a:pt x="366" y="14593"/>
                  <a:pt x="448" y="14839"/>
                </a:cubicBezTo>
                <a:cubicBezTo>
                  <a:pt x="680" y="15532"/>
                  <a:pt x="1091" y="16433"/>
                  <a:pt x="1381" y="16901"/>
                </a:cubicBezTo>
                <a:cubicBezTo>
                  <a:pt x="1717" y="17392"/>
                  <a:pt x="2123" y="17875"/>
                  <a:pt x="2612" y="18379"/>
                </a:cubicBezTo>
                <a:cubicBezTo>
                  <a:pt x="2997" y="18776"/>
                  <a:pt x="3296" y="19035"/>
                  <a:pt x="3600" y="19284"/>
                </a:cubicBezTo>
                <a:cubicBezTo>
                  <a:pt x="3894" y="19508"/>
                  <a:pt x="4201" y="19715"/>
                  <a:pt x="4521" y="19910"/>
                </a:cubicBezTo>
                <a:cubicBezTo>
                  <a:pt x="4601" y="19956"/>
                  <a:pt x="4676" y="20006"/>
                  <a:pt x="4761" y="20053"/>
                </a:cubicBezTo>
                <a:cubicBezTo>
                  <a:pt x="4975" y="20175"/>
                  <a:pt x="5199" y="20286"/>
                  <a:pt x="5422" y="20395"/>
                </a:cubicBezTo>
                <a:cubicBezTo>
                  <a:pt x="5617" y="20488"/>
                  <a:pt x="5814" y="20583"/>
                  <a:pt x="5999" y="20662"/>
                </a:cubicBezTo>
                <a:cubicBezTo>
                  <a:pt x="6130" y="20718"/>
                  <a:pt x="6261" y="20769"/>
                  <a:pt x="6394" y="20819"/>
                </a:cubicBezTo>
                <a:cubicBezTo>
                  <a:pt x="6576" y="20890"/>
                  <a:pt x="6757" y="20956"/>
                  <a:pt x="6934" y="21014"/>
                </a:cubicBezTo>
                <a:cubicBezTo>
                  <a:pt x="7194" y="21098"/>
                  <a:pt x="7458" y="21174"/>
                  <a:pt x="7724" y="21238"/>
                </a:cubicBezTo>
                <a:cubicBezTo>
                  <a:pt x="7814" y="21260"/>
                  <a:pt x="7905" y="21286"/>
                  <a:pt x="7996" y="21305"/>
                </a:cubicBezTo>
                <a:cubicBezTo>
                  <a:pt x="8362" y="21384"/>
                  <a:pt x="8731" y="21445"/>
                  <a:pt x="9102" y="21486"/>
                </a:cubicBezTo>
                <a:cubicBezTo>
                  <a:pt x="9691" y="21550"/>
                  <a:pt x="10083" y="21581"/>
                  <a:pt x="10407" y="21588"/>
                </a:cubicBezTo>
                <a:cubicBezTo>
                  <a:pt x="10731" y="21595"/>
                  <a:pt x="10988" y="21577"/>
                  <a:pt x="11312" y="21543"/>
                </a:cubicBezTo>
                <a:cubicBezTo>
                  <a:pt x="11526" y="21520"/>
                  <a:pt x="11662" y="21518"/>
                  <a:pt x="12000" y="21471"/>
                </a:cubicBezTo>
                <a:cubicBezTo>
                  <a:pt x="12162" y="21449"/>
                  <a:pt x="12194" y="21445"/>
                  <a:pt x="12347" y="21424"/>
                </a:cubicBezTo>
                <a:cubicBezTo>
                  <a:pt x="12848" y="21357"/>
                  <a:pt x="13281" y="21297"/>
                  <a:pt x="13526" y="21252"/>
                </a:cubicBezTo>
                <a:cubicBezTo>
                  <a:pt x="14303" y="21123"/>
                  <a:pt x="16775" y="19939"/>
                  <a:pt x="17937" y="19169"/>
                </a:cubicBezTo>
                <a:cubicBezTo>
                  <a:pt x="18268" y="18941"/>
                  <a:pt x="18716" y="18576"/>
                  <a:pt x="19123" y="18198"/>
                </a:cubicBezTo>
                <a:cubicBezTo>
                  <a:pt x="19130" y="18191"/>
                  <a:pt x="19140" y="18186"/>
                  <a:pt x="19147" y="18179"/>
                </a:cubicBezTo>
                <a:cubicBezTo>
                  <a:pt x="19621" y="17694"/>
                  <a:pt x="20010" y="17183"/>
                  <a:pt x="20234" y="16720"/>
                </a:cubicBezTo>
                <a:cubicBezTo>
                  <a:pt x="20346" y="16488"/>
                  <a:pt x="20419" y="16395"/>
                  <a:pt x="20511" y="16249"/>
                </a:cubicBezTo>
                <a:cubicBezTo>
                  <a:pt x="20661" y="15982"/>
                  <a:pt x="20788" y="15717"/>
                  <a:pt x="20894" y="15449"/>
                </a:cubicBezTo>
                <a:cubicBezTo>
                  <a:pt x="21066" y="14878"/>
                  <a:pt x="21283" y="13898"/>
                  <a:pt x="21435" y="12932"/>
                </a:cubicBezTo>
                <a:cubicBezTo>
                  <a:pt x="21597" y="11903"/>
                  <a:pt x="21462" y="10239"/>
                  <a:pt x="21158" y="9543"/>
                </a:cubicBezTo>
                <a:cubicBezTo>
                  <a:pt x="21085" y="9375"/>
                  <a:pt x="20777" y="8603"/>
                  <a:pt x="20474" y="7829"/>
                </a:cubicBezTo>
                <a:cubicBezTo>
                  <a:pt x="20172" y="7054"/>
                  <a:pt x="19768" y="6204"/>
                  <a:pt x="19576" y="5936"/>
                </a:cubicBezTo>
                <a:cubicBezTo>
                  <a:pt x="19489" y="5815"/>
                  <a:pt x="19480" y="5742"/>
                  <a:pt x="19419" y="5626"/>
                </a:cubicBezTo>
                <a:cubicBezTo>
                  <a:pt x="19399" y="5584"/>
                  <a:pt x="19369" y="5541"/>
                  <a:pt x="19354" y="5503"/>
                </a:cubicBezTo>
                <a:cubicBezTo>
                  <a:pt x="19318" y="5421"/>
                  <a:pt x="19230" y="5290"/>
                  <a:pt x="19230" y="5250"/>
                </a:cubicBezTo>
                <a:cubicBezTo>
                  <a:pt x="19230" y="5141"/>
                  <a:pt x="19146" y="5070"/>
                  <a:pt x="19045" y="5091"/>
                </a:cubicBezTo>
                <a:cubicBezTo>
                  <a:pt x="18943" y="5112"/>
                  <a:pt x="18856" y="5026"/>
                  <a:pt x="18851" y="4900"/>
                </a:cubicBezTo>
                <a:cubicBezTo>
                  <a:pt x="18850" y="4883"/>
                  <a:pt x="18814" y="4835"/>
                  <a:pt x="18805" y="4810"/>
                </a:cubicBezTo>
                <a:cubicBezTo>
                  <a:pt x="18803" y="4811"/>
                  <a:pt x="18802" y="4813"/>
                  <a:pt x="18800" y="4815"/>
                </a:cubicBezTo>
                <a:cubicBezTo>
                  <a:pt x="18723" y="4864"/>
                  <a:pt x="18621" y="4842"/>
                  <a:pt x="18574" y="4762"/>
                </a:cubicBezTo>
                <a:cubicBezTo>
                  <a:pt x="18526" y="4683"/>
                  <a:pt x="18548" y="4578"/>
                  <a:pt x="18625" y="4529"/>
                </a:cubicBezTo>
                <a:cubicBezTo>
                  <a:pt x="18635" y="4522"/>
                  <a:pt x="18646" y="4533"/>
                  <a:pt x="18657" y="4529"/>
                </a:cubicBezTo>
                <a:cubicBezTo>
                  <a:pt x="18625" y="4483"/>
                  <a:pt x="18579" y="4431"/>
                  <a:pt x="18542" y="4381"/>
                </a:cubicBezTo>
                <a:cubicBezTo>
                  <a:pt x="18495" y="4375"/>
                  <a:pt x="18452" y="4349"/>
                  <a:pt x="18426" y="4305"/>
                </a:cubicBezTo>
                <a:cubicBezTo>
                  <a:pt x="18410" y="4278"/>
                  <a:pt x="18413" y="4249"/>
                  <a:pt x="18412" y="4220"/>
                </a:cubicBezTo>
                <a:cubicBezTo>
                  <a:pt x="18372" y="4171"/>
                  <a:pt x="18345" y="4125"/>
                  <a:pt x="18301" y="4077"/>
                </a:cubicBezTo>
                <a:cubicBezTo>
                  <a:pt x="18298" y="4073"/>
                  <a:pt x="18296" y="4071"/>
                  <a:pt x="18292" y="4067"/>
                </a:cubicBezTo>
                <a:cubicBezTo>
                  <a:pt x="18251" y="4025"/>
                  <a:pt x="18212" y="3974"/>
                  <a:pt x="18168" y="3910"/>
                </a:cubicBezTo>
                <a:cubicBezTo>
                  <a:pt x="18016" y="3727"/>
                  <a:pt x="17923" y="3587"/>
                  <a:pt x="17881" y="3491"/>
                </a:cubicBezTo>
                <a:cubicBezTo>
                  <a:pt x="17756" y="3301"/>
                  <a:pt x="17623" y="3087"/>
                  <a:pt x="17519" y="3006"/>
                </a:cubicBezTo>
                <a:cubicBezTo>
                  <a:pt x="17469" y="3001"/>
                  <a:pt x="17422" y="2981"/>
                  <a:pt x="17394" y="2934"/>
                </a:cubicBezTo>
                <a:cubicBezTo>
                  <a:pt x="17382" y="2913"/>
                  <a:pt x="17381" y="2890"/>
                  <a:pt x="17380" y="2867"/>
                </a:cubicBezTo>
                <a:cubicBezTo>
                  <a:pt x="17233" y="2740"/>
                  <a:pt x="17144" y="2629"/>
                  <a:pt x="17122" y="2541"/>
                </a:cubicBezTo>
                <a:cubicBezTo>
                  <a:pt x="17056" y="2555"/>
                  <a:pt x="16988" y="2541"/>
                  <a:pt x="16951" y="2479"/>
                </a:cubicBezTo>
                <a:cubicBezTo>
                  <a:pt x="16917" y="2424"/>
                  <a:pt x="16925" y="2361"/>
                  <a:pt x="16955" y="2308"/>
                </a:cubicBezTo>
                <a:cubicBezTo>
                  <a:pt x="16952" y="2307"/>
                  <a:pt x="16945" y="2300"/>
                  <a:pt x="16941" y="2298"/>
                </a:cubicBezTo>
                <a:cubicBezTo>
                  <a:pt x="16831" y="2255"/>
                  <a:pt x="16674" y="2166"/>
                  <a:pt x="16484" y="2022"/>
                </a:cubicBezTo>
                <a:cubicBezTo>
                  <a:pt x="16460" y="2004"/>
                  <a:pt x="16450" y="2004"/>
                  <a:pt x="16424" y="1984"/>
                </a:cubicBezTo>
                <a:cubicBezTo>
                  <a:pt x="16351" y="1927"/>
                  <a:pt x="16251" y="1870"/>
                  <a:pt x="16170" y="1813"/>
                </a:cubicBezTo>
                <a:cubicBezTo>
                  <a:pt x="15249" y="1170"/>
                  <a:pt x="13642" y="433"/>
                  <a:pt x="12628" y="206"/>
                </a:cubicBezTo>
                <a:cubicBezTo>
                  <a:pt x="12348" y="152"/>
                  <a:pt x="12046" y="100"/>
                  <a:pt x="11695" y="68"/>
                </a:cubicBezTo>
                <a:cubicBezTo>
                  <a:pt x="11273" y="29"/>
                  <a:pt x="10817" y="7"/>
                  <a:pt x="10368" y="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36" name="Shape 236"/>
          <p:cNvSpPr/>
          <p:nvPr/>
        </p:nvSpPr>
        <p:spPr>
          <a:xfrm>
            <a:off x="5515762" y="3416706"/>
            <a:ext cx="1973276" cy="1802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Big Red</a:t>
            </a:r>
          </a:p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Button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What's Next</a:t>
            </a:r>
          </a:p>
        </p:txBody>
      </p:sp>
      <p:sp>
        <p:nvSpPr>
          <p:cNvPr id="239" name="Shape 239"/>
          <p:cNvSpPr/>
          <p:nvPr/>
        </p:nvSpPr>
        <p:spPr>
          <a:xfrm>
            <a:off x="881773" y="3365499"/>
            <a:ext cx="11299217" cy="302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457200" algn="l">
              <a:lnSpc>
                <a:spcPct val="200000"/>
              </a:lnSpc>
              <a:buSzPct val="75000"/>
              <a:buChar char="•"/>
            </a:pPr>
            <a:r>
              <a:t>Customise bot for individual businesses</a:t>
            </a:r>
          </a:p>
          <a:p>
            <a:pPr marL="457200" indent="-457200" algn="l">
              <a:lnSpc>
                <a:spcPct val="200000"/>
              </a:lnSpc>
              <a:buSzPct val="75000"/>
              <a:buChar char="•"/>
            </a:pPr>
            <a:r>
              <a:t>Extract information from user in a friendly manner</a:t>
            </a:r>
          </a:p>
          <a:p>
            <a:pPr marL="457200" indent="-457200" algn="l">
              <a:lnSpc>
                <a:spcPct val="200000"/>
              </a:lnSpc>
              <a:buSzPct val="75000"/>
              <a:buChar char="•"/>
            </a:pPr>
            <a:r>
              <a:t>Bot provides recommendation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title" idx="4294967295"/>
          </p:nvPr>
        </p:nvSpPr>
        <p:spPr>
          <a:xfrm>
            <a:off x="952500" y="3816350"/>
            <a:ext cx="11099800" cy="2120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Coming Soon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ibb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7400" y="1384300"/>
            <a:ext cx="3810000" cy="381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xfrm>
            <a:off x="1270000" y="5334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AI Chat Bot for FAQs</a:t>
            </a:r>
          </a:p>
        </p:txBody>
      </p:sp>
      <p:sp>
        <p:nvSpPr>
          <p:cNvPr id="125" name="Shape 125"/>
          <p:cNvSpPr/>
          <p:nvPr/>
        </p:nvSpPr>
        <p:spPr>
          <a:xfrm>
            <a:off x="432536" y="3613556"/>
            <a:ext cx="12139728" cy="466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SSAD 03</a:t>
            </a:r>
          </a:p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Client: Mr. Jayanth Rasamsetti</a:t>
            </a:r>
          </a:p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Gibbr</a:t>
            </a:r>
          </a:p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Mentor: Sourav Sarangi</a:t>
            </a:r>
          </a:p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Team: Anubhab Sen, Vighnesh Chenthil Kumar, Ananya Trivedi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xfrm>
            <a:off x="1384300" y="2501900"/>
            <a:ext cx="10464800" cy="6223000"/>
          </a:xfrm>
          <a:prstGeom prst="rect">
            <a:avLst/>
          </a:prstGeom>
        </p:spPr>
        <p:txBody>
          <a:bodyPr anchor="ctr"/>
          <a:lstStyle/>
          <a:p>
            <a:pPr algn="l"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Searching for answers to all our questions on the FAQ section of websites can get really tiresome. </a:t>
            </a:r>
          </a:p>
          <a:p>
            <a:pPr algn="l"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 need to scroll through a list of questions and answers, whether relevant or irrelevant.</a:t>
            </a:r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xfrm>
            <a:off x="1384300" y="990600"/>
            <a:ext cx="10464800" cy="1219200"/>
          </a:xfrm>
          <a:prstGeom prst="rect">
            <a:avLst/>
          </a:prstGeom>
        </p:spPr>
        <p:txBody>
          <a:bodyPr/>
          <a:lstStyle>
            <a:lvl1pPr defTabSz="379729"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PROJECT PROBLEM STATEMENT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1" name="badfaq.tif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135782" y="1340237"/>
            <a:ext cx="8733343" cy="737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title"/>
          </p:nvPr>
        </p:nvSpPr>
        <p:spPr>
          <a:xfrm>
            <a:off x="1008360" y="3035300"/>
            <a:ext cx="10988080" cy="2202458"/>
          </a:xfrm>
          <a:prstGeom prst="rect">
            <a:avLst/>
          </a:prstGeom>
        </p:spPr>
        <p:txBody>
          <a:bodyPr/>
          <a:lstStyle>
            <a:lvl1pPr defTabSz="508254">
              <a:defRPr sz="696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Typical response by customer care execs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look int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8477" y="1633245"/>
            <a:ext cx="8013701" cy="6482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" name="Chart 137"/>
          <p:cNvGraphicFramePr/>
          <p:nvPr/>
        </p:nvGraphicFramePr>
        <p:xfrm>
          <a:off x="1778000" y="2019300"/>
          <a:ext cx="9448800" cy="72136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38" name="Shape 138"/>
          <p:cNvSpPr/>
          <p:nvPr/>
        </p:nvSpPr>
        <p:spPr>
          <a:xfrm>
            <a:off x="454025" y="499617"/>
            <a:ext cx="12096751" cy="99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Usefulness of current FAQ sections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Less is More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